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handoutMasterIdLst>
    <p:handoutMasterId r:id="rId14"/>
  </p:handoutMasterIdLst>
  <p:sldIdLst>
    <p:sldId id="256" r:id="rId5"/>
    <p:sldId id="257" r:id="rId6"/>
    <p:sldId id="258" r:id="rId7"/>
    <p:sldId id="259" r:id="rId8"/>
    <p:sldId id="269" r:id="rId9"/>
    <p:sldId id="270" r:id="rId10"/>
    <p:sldId id="271" r:id="rId11"/>
    <p:sldId id="27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7477" autoAdjust="0"/>
  </p:normalViewPr>
  <p:slideViewPr>
    <p:cSldViewPr snapToGrid="0" showGuides="1">
      <p:cViewPr varScale="1">
        <p:scale>
          <a:sx n="60" d="100"/>
          <a:sy n="60" d="100"/>
        </p:scale>
        <p:origin x="1056" y="42"/>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16-Nov-19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16-Nov-19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reg.com/2018/12/17/candlelight-vigil-planned-to-mark-anniversary-of-confederate-statues-remova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people argue that confederate states should be removed while others support that they should remain standing. Both sides have their reasons.  Despite the existing opposite views</a:t>
            </a:r>
          </a:p>
        </p:txBody>
      </p:sp>
      <p:sp>
        <p:nvSpPr>
          <p:cNvPr id="4" name="Slide Number Placeholder 3"/>
          <p:cNvSpPr>
            <a:spLocks noGrp="1"/>
          </p:cNvSpPr>
          <p:nvPr>
            <p:ph type="sldNum" sz="quarter" idx="5"/>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804722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heated debate has ensured and some of the confederate statues have been brough down but some are still standing. The main reason being differences in opinions about the </a:t>
            </a:r>
            <a:r>
              <a:rPr lang="en-US" dirty="0" err="1"/>
              <a:t>stsues</a:t>
            </a:r>
            <a:r>
              <a:rPr lang="en-US" dirty="0"/>
              <a:t> and the purposes they serve among Americans.</a:t>
            </a:r>
          </a:p>
          <a:p>
            <a:r>
              <a:rPr lang="en-US" dirty="0"/>
              <a:t>The picture above is from </a:t>
            </a:r>
            <a:r>
              <a:rPr lang="en-US" dirty="0">
                <a:hlinkClick r:id="rId3"/>
              </a:rPr>
              <a:t>https://wreg.com/2018/12/17/candlelight-vigil-planned-to-mark-anniversary-of-confederate-statues-removal/</a:t>
            </a:r>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3</a:t>
            </a:fld>
            <a:endParaRPr lang="en-US"/>
          </a:p>
        </p:txBody>
      </p:sp>
    </p:spTree>
    <p:extLst>
      <p:ext uri="{BB962C8B-B14F-4D97-AF65-F5344CB8AC3E}">
        <p14:creationId xmlns:p14="http://schemas.microsoft.com/office/powerpoint/2010/main" val="2978332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Americans differ about these statues and instead of having some who are discontented with them, it would be better to bring them down to end the </a:t>
            </a:r>
            <a:r>
              <a:rPr lang="en-US" dirty="0" err="1"/>
              <a:t>tdebate</a:t>
            </a:r>
            <a:r>
              <a:rPr lang="en-US" dirty="0"/>
              <a:t> that reminds many of the dark days of racial inequality in America.</a:t>
            </a:r>
          </a:p>
        </p:txBody>
      </p:sp>
      <p:sp>
        <p:nvSpPr>
          <p:cNvPr id="4" name="Slide Number Placeholder 3"/>
          <p:cNvSpPr>
            <a:spLocks noGrp="1"/>
          </p:cNvSpPr>
          <p:nvPr>
            <p:ph type="sldNum" sz="quarter" idx="5"/>
          </p:nvPr>
        </p:nvSpPr>
        <p:spPr/>
        <p:txBody>
          <a:bodyPr/>
          <a:lstStyle/>
          <a:p>
            <a:fld id="{0A3C37BE-C303-496D-B5CD-85F2937540FC}" type="slidenum">
              <a:rPr lang="en-US" smtClean="0"/>
              <a:t>5</a:t>
            </a:fld>
            <a:endParaRPr lang="en-US"/>
          </a:p>
        </p:txBody>
      </p:sp>
    </p:spTree>
    <p:extLst>
      <p:ext uri="{BB962C8B-B14F-4D97-AF65-F5344CB8AC3E}">
        <p14:creationId xmlns:p14="http://schemas.microsoft.com/office/powerpoint/2010/main" val="805745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there is something that Americans do not want to remember is the fight for equality. Discrimination and white supremacy brough a lot of suffering to African Americans and these confederate statues remind many African Americans of the dark times (Anastasia 2). As such, it is hard for them to accept them. They should therefore be brought down to erase these sad memory.</a:t>
            </a:r>
          </a:p>
        </p:txBody>
      </p:sp>
      <p:sp>
        <p:nvSpPr>
          <p:cNvPr id="4" name="Slide Number Placeholder 3"/>
          <p:cNvSpPr>
            <a:spLocks noGrp="1"/>
          </p:cNvSpPr>
          <p:nvPr>
            <p:ph type="sldNum" sz="quarter" idx="5"/>
          </p:nvPr>
        </p:nvSpPr>
        <p:spPr/>
        <p:txBody>
          <a:bodyPr/>
          <a:lstStyle/>
          <a:p>
            <a:fld id="{0A3C37BE-C303-496D-B5CD-85F2937540FC}" type="slidenum">
              <a:rPr lang="en-US" smtClean="0"/>
              <a:t>6</a:t>
            </a:fld>
            <a:endParaRPr lang="en-US"/>
          </a:p>
        </p:txBody>
      </p:sp>
    </p:spTree>
    <p:extLst>
      <p:ext uri="{BB962C8B-B14F-4D97-AF65-F5344CB8AC3E}">
        <p14:creationId xmlns:p14="http://schemas.microsoft.com/office/powerpoint/2010/main" val="1573485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argument that the statues serve as a remind of the Americans’ history is weak to submerge the emotional hate that they elicit in those who remember the days of slavery especially in the southern parts of the US (Buffington 45).</a:t>
            </a:r>
          </a:p>
        </p:txBody>
      </p:sp>
      <p:sp>
        <p:nvSpPr>
          <p:cNvPr id="4" name="Slide Number Placeholder 3"/>
          <p:cNvSpPr>
            <a:spLocks noGrp="1"/>
          </p:cNvSpPr>
          <p:nvPr>
            <p:ph type="sldNum" sz="quarter" idx="5"/>
          </p:nvPr>
        </p:nvSpPr>
        <p:spPr/>
        <p:txBody>
          <a:bodyPr/>
          <a:lstStyle/>
          <a:p>
            <a:fld id="{0A3C37BE-C303-496D-B5CD-85F2937540FC}" type="slidenum">
              <a:rPr lang="en-US" smtClean="0"/>
              <a:t>7</a:t>
            </a:fld>
            <a:endParaRPr lang="en-US"/>
          </a:p>
        </p:txBody>
      </p:sp>
    </p:spTree>
    <p:extLst>
      <p:ext uri="{BB962C8B-B14F-4D97-AF65-F5344CB8AC3E}">
        <p14:creationId xmlns:p14="http://schemas.microsoft.com/office/powerpoint/2010/main" val="50914792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16-Nov-19</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16-Nov-19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16-Nov-19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16-Nov-19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16-Nov-19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16-Nov-19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16-Nov-19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16-Nov-19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16-Nov-19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16-Nov-19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16-Nov-19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16-Nov-19</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cele.sog.unc.edu/the-danger-of-confederate-statues-and-the-danger-of-removing-them/"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edition.cnn.com/2017/08/15/us/confederate-memorial-removal-us-trnd/index.html"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https://edition.cnn.com/2017/08/15/us/confederate-memorial-removal-us-trnd/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lstStyle/>
          <a:p>
            <a:pPr algn="ctr"/>
            <a:r>
              <a:rPr lang="en-US" dirty="0"/>
              <a:t>REMOVAL OF CONFEDERATE Statues and flags</a:t>
            </a:r>
          </a:p>
        </p:txBody>
      </p:sp>
      <p:sp>
        <p:nvSpPr>
          <p:cNvPr id="7" name="Subtitle 6"/>
          <p:cNvSpPr>
            <a:spLocks noGrp="1"/>
          </p:cNvSpPr>
          <p:nvPr>
            <p:ph type="subTitle" idx="1"/>
          </p:nvPr>
        </p:nvSpPr>
        <p:spPr/>
        <p:txBody>
          <a:bodyPr/>
          <a:lstStyle/>
          <a:p>
            <a:pPr algn="ctr"/>
            <a:r>
              <a:rPr lang="en-US" dirty="0"/>
              <a:t>Confederate Statues and Flags should be Brought Down</a:t>
            </a:r>
          </a:p>
        </p:txBody>
      </p:sp>
      <p:pic>
        <p:nvPicPr>
          <p:cNvPr id="8" name="Picture Placeholder 7">
            <a:extLst>
              <a:ext uri="{FF2B5EF4-FFF2-40B4-BE49-F238E27FC236}">
                <a16:creationId xmlns:a16="http://schemas.microsoft.com/office/drawing/2014/main" id="{9FABA059-BE45-4A49-AD0A-BB98038BA27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5240" r="1524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b="1" dirty="0">
                <a:solidFill>
                  <a:srgbClr val="0070C0"/>
                </a:solidFill>
              </a:rPr>
              <a:t>Confederate Statues</a:t>
            </a:r>
          </a:p>
        </p:txBody>
      </p:sp>
      <p:sp>
        <p:nvSpPr>
          <p:cNvPr id="14" name="Content Placeholder 13"/>
          <p:cNvSpPr>
            <a:spLocks noGrp="1"/>
          </p:cNvSpPr>
          <p:nvPr>
            <p:ph idx="1"/>
          </p:nvPr>
        </p:nvSpPr>
        <p:spPr/>
        <p:txBody>
          <a:bodyPr/>
          <a:lstStyle/>
          <a:p>
            <a:r>
              <a:rPr lang="en-US" dirty="0"/>
              <a:t>They are physical statues that were erected mostly in the south to depict confederacy.</a:t>
            </a:r>
          </a:p>
          <a:p>
            <a:r>
              <a:rPr lang="en-US" dirty="0"/>
              <a:t>They were erected during struggle for equality.</a:t>
            </a:r>
          </a:p>
          <a:p>
            <a:r>
              <a:rPr lang="en-US" dirty="0"/>
              <a:t>Some were also erected during the American civil war</a:t>
            </a:r>
          </a:p>
          <a:p>
            <a:r>
              <a:rPr lang="en-US" dirty="0"/>
              <a:t>They are of various people who rose to prominence at the time.</a:t>
            </a:r>
          </a:p>
          <a:p>
            <a:r>
              <a:rPr lang="en-US" dirty="0"/>
              <a:t>A debate exists of whether to remove them or not</a:t>
            </a:r>
          </a:p>
          <a:p>
            <a:pPr marL="0" indent="0">
              <a:buNone/>
            </a:pPr>
            <a:endParaRPr lang="en-US" dirty="0"/>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 feeling about confederate statues.</a:t>
            </a:r>
          </a:p>
        </p:txBody>
      </p:sp>
      <p:pic>
        <p:nvPicPr>
          <p:cNvPr id="7" name="Content Placeholder 6">
            <a:extLst>
              <a:ext uri="{FF2B5EF4-FFF2-40B4-BE49-F238E27FC236}">
                <a16:creationId xmlns:a16="http://schemas.microsoft.com/office/drawing/2014/main" id="{D9137A04-CB5F-4445-AD87-EC1E6A33304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4900" y="2021305"/>
            <a:ext cx="8937458" cy="3850105"/>
          </a:xfrm>
        </p:spPr>
      </p:pic>
    </p:spTree>
    <p:extLst>
      <p:ext uri="{BB962C8B-B14F-4D97-AF65-F5344CB8AC3E}">
        <p14:creationId xmlns:p14="http://schemas.microsoft.com/office/powerpoint/2010/main" val="401027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en-US" b="1" dirty="0">
                <a:solidFill>
                  <a:srgbClr val="00B0F0"/>
                </a:solidFill>
              </a:rPr>
              <a:t>Confederate statues extend racial inequality</a:t>
            </a:r>
          </a:p>
        </p:txBody>
      </p:sp>
      <p:sp>
        <p:nvSpPr>
          <p:cNvPr id="3" name="Content Placeholder 2"/>
          <p:cNvSpPr>
            <a:spLocks noGrp="1"/>
          </p:cNvSpPr>
          <p:nvPr>
            <p:ph sz="half" idx="1"/>
          </p:nvPr>
        </p:nvSpPr>
        <p:spPr/>
        <p:txBody>
          <a:bodyPr/>
          <a:lstStyle/>
          <a:p>
            <a:r>
              <a:rPr lang="en-US" dirty="0"/>
              <a:t>Supporters of confederate statues believe in white supremacy point of view</a:t>
            </a:r>
          </a:p>
          <a:p>
            <a:r>
              <a:rPr lang="en-US" dirty="0"/>
              <a:t>Statues elongate the white supremacy that showed inequality in America</a:t>
            </a:r>
          </a:p>
          <a:p>
            <a:r>
              <a:rPr lang="en-US" dirty="0"/>
              <a:t>They should be demolished for being racist as shown in the image</a:t>
            </a:r>
          </a:p>
          <a:p>
            <a:r>
              <a:rPr lang="en-US" dirty="0"/>
              <a:t>Image from </a:t>
            </a:r>
            <a:r>
              <a:rPr lang="en-US" dirty="0">
                <a:hlinkClick r:id="rId2"/>
              </a:rPr>
              <a:t>https://cele.sog.unc.edu/the-danger-of-confederate-statues-and-the-danger-of-removing-them/</a:t>
            </a:r>
            <a:endParaRPr lang="en-US" dirty="0"/>
          </a:p>
        </p:txBody>
      </p:sp>
      <p:pic>
        <p:nvPicPr>
          <p:cNvPr id="7" name="Content Placeholder 6">
            <a:extLst>
              <a:ext uri="{FF2B5EF4-FFF2-40B4-BE49-F238E27FC236}">
                <a16:creationId xmlns:a16="http://schemas.microsoft.com/office/drawing/2014/main" id="{1AD45064-FCD0-4A4A-8488-ACFD8D73BAA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8926" y="1600199"/>
            <a:ext cx="4796590" cy="4255169"/>
          </a:xfrm>
        </p:spPr>
      </p:pic>
    </p:spTree>
    <p:extLst>
      <p:ext uri="{BB962C8B-B14F-4D97-AF65-F5344CB8AC3E}">
        <p14:creationId xmlns:p14="http://schemas.microsoft.com/office/powerpoint/2010/main" val="285378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0F41B-A7DD-4718-81C4-2AC54A890E14}"/>
              </a:ext>
            </a:extLst>
          </p:cNvPr>
          <p:cNvSpPr>
            <a:spLocks noGrp="1"/>
          </p:cNvSpPr>
          <p:nvPr>
            <p:ph type="title"/>
          </p:nvPr>
        </p:nvSpPr>
        <p:spPr/>
        <p:txBody>
          <a:bodyPr/>
          <a:lstStyle/>
          <a:p>
            <a:r>
              <a:rPr lang="en-US" dirty="0"/>
              <a:t>2. </a:t>
            </a:r>
            <a:r>
              <a:rPr lang="en-US" b="1" dirty="0">
                <a:solidFill>
                  <a:srgbClr val="00B0F0"/>
                </a:solidFill>
              </a:rPr>
              <a:t>Confederate statutes encourage divisions among Americans</a:t>
            </a:r>
          </a:p>
        </p:txBody>
      </p:sp>
      <p:sp>
        <p:nvSpPr>
          <p:cNvPr id="3" name="Content Placeholder 2">
            <a:extLst>
              <a:ext uri="{FF2B5EF4-FFF2-40B4-BE49-F238E27FC236}">
                <a16:creationId xmlns:a16="http://schemas.microsoft.com/office/drawing/2014/main" id="{D4B3384F-087C-4C98-8B72-3ED1A99E9F12}"/>
              </a:ext>
            </a:extLst>
          </p:cNvPr>
          <p:cNvSpPr>
            <a:spLocks noGrp="1"/>
          </p:cNvSpPr>
          <p:nvPr>
            <p:ph sz="half" idx="1"/>
          </p:nvPr>
        </p:nvSpPr>
        <p:spPr/>
        <p:txBody>
          <a:bodyPr/>
          <a:lstStyle/>
          <a:p>
            <a:r>
              <a:rPr lang="en-US" dirty="0"/>
              <a:t>Opposite views about the statues tear Americans apart.</a:t>
            </a:r>
          </a:p>
          <a:p>
            <a:r>
              <a:rPr lang="en-US" dirty="0"/>
              <a:t>Cohesion depreciates due to the statues.</a:t>
            </a:r>
          </a:p>
          <a:p>
            <a:r>
              <a:rPr lang="en-US" dirty="0"/>
              <a:t>The debate relives the dark days of inequality</a:t>
            </a:r>
          </a:p>
          <a:p>
            <a:endParaRPr lang="en-US" dirty="0"/>
          </a:p>
          <a:p>
            <a:r>
              <a:rPr lang="en-US" dirty="0"/>
              <a:t>Image source </a:t>
            </a:r>
            <a:r>
              <a:rPr lang="en-US" dirty="0">
                <a:hlinkClick r:id="rId3"/>
              </a:rPr>
              <a:t>https://edition.cnn.com/2017/08/15/us/confederate-memorial-removal-us-trnd/index.html</a:t>
            </a:r>
            <a:endParaRPr lang="en-US" dirty="0"/>
          </a:p>
        </p:txBody>
      </p:sp>
      <p:pic>
        <p:nvPicPr>
          <p:cNvPr id="6" name="Content Placeholder 5">
            <a:extLst>
              <a:ext uri="{FF2B5EF4-FFF2-40B4-BE49-F238E27FC236}">
                <a16:creationId xmlns:a16="http://schemas.microsoft.com/office/drawing/2014/main" id="{DF4BE14E-1FCA-41A6-B1BE-FE37022C3ABD}"/>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096000" y="1925054"/>
            <a:ext cx="4989582" cy="3393880"/>
          </a:xfrm>
        </p:spPr>
      </p:pic>
    </p:spTree>
    <p:extLst>
      <p:ext uri="{BB962C8B-B14F-4D97-AF65-F5344CB8AC3E}">
        <p14:creationId xmlns:p14="http://schemas.microsoft.com/office/powerpoint/2010/main" val="370624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C967-E5E3-4F94-BF6F-4F9B9EE35540}"/>
              </a:ext>
            </a:extLst>
          </p:cNvPr>
          <p:cNvSpPr>
            <a:spLocks noGrp="1"/>
          </p:cNvSpPr>
          <p:nvPr>
            <p:ph type="title"/>
          </p:nvPr>
        </p:nvSpPr>
        <p:spPr/>
        <p:txBody>
          <a:bodyPr/>
          <a:lstStyle/>
          <a:p>
            <a:r>
              <a:rPr lang="en-US" dirty="0"/>
              <a:t>3. </a:t>
            </a:r>
            <a:r>
              <a:rPr lang="en-US" b="1" dirty="0">
                <a:solidFill>
                  <a:srgbClr val="00B0F0"/>
                </a:solidFill>
              </a:rPr>
              <a:t>Confederate statues remind Americans of the dark times in the history</a:t>
            </a:r>
            <a:r>
              <a:rPr lang="en-US" dirty="0"/>
              <a:t>.</a:t>
            </a:r>
          </a:p>
        </p:txBody>
      </p:sp>
      <p:sp>
        <p:nvSpPr>
          <p:cNvPr id="3" name="Content Placeholder 2">
            <a:extLst>
              <a:ext uri="{FF2B5EF4-FFF2-40B4-BE49-F238E27FC236}">
                <a16:creationId xmlns:a16="http://schemas.microsoft.com/office/drawing/2014/main" id="{170ACE66-7C55-4795-99AA-AFEFC43D5561}"/>
              </a:ext>
            </a:extLst>
          </p:cNvPr>
          <p:cNvSpPr>
            <a:spLocks noGrp="1"/>
          </p:cNvSpPr>
          <p:nvPr>
            <p:ph sz="half" idx="1"/>
          </p:nvPr>
        </p:nvSpPr>
        <p:spPr/>
        <p:txBody>
          <a:bodyPr/>
          <a:lstStyle/>
          <a:p>
            <a:r>
              <a:rPr lang="en-US" dirty="0"/>
              <a:t>Most statues of confederacy are icons who rose to power during the American civil war (Sawchuk 2).</a:t>
            </a:r>
          </a:p>
          <a:p>
            <a:r>
              <a:rPr lang="en-US" dirty="0"/>
              <a:t>Some of them tortured African Americans</a:t>
            </a:r>
          </a:p>
          <a:p>
            <a:r>
              <a:rPr lang="en-US" dirty="0"/>
              <a:t>They did so through slavery.</a:t>
            </a:r>
          </a:p>
          <a:p>
            <a:r>
              <a:rPr lang="en-US" dirty="0"/>
              <a:t>Whites were considered supreme to African Americans.</a:t>
            </a:r>
          </a:p>
          <a:p>
            <a:r>
              <a:rPr lang="en-US" dirty="0"/>
              <a:t>Statues of confederacy relives these dark times so they should be removed.</a:t>
            </a:r>
          </a:p>
        </p:txBody>
      </p:sp>
      <p:pic>
        <p:nvPicPr>
          <p:cNvPr id="6" name="Content Placeholder 5">
            <a:extLst>
              <a:ext uri="{FF2B5EF4-FFF2-40B4-BE49-F238E27FC236}">
                <a16:creationId xmlns:a16="http://schemas.microsoft.com/office/drawing/2014/main" id="{214811A6-703D-4877-ADDE-BC3A4B1F19D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989222"/>
            <a:ext cx="4914900" cy="3737810"/>
          </a:xfrm>
        </p:spPr>
      </p:pic>
    </p:spTree>
    <p:extLst>
      <p:ext uri="{BB962C8B-B14F-4D97-AF65-F5344CB8AC3E}">
        <p14:creationId xmlns:p14="http://schemas.microsoft.com/office/powerpoint/2010/main" val="465082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E8CBB-A7C2-4FF2-A9BB-84A571BF96FF}"/>
              </a:ext>
            </a:extLst>
          </p:cNvPr>
          <p:cNvSpPr>
            <a:spLocks noGrp="1"/>
          </p:cNvSpPr>
          <p:nvPr>
            <p:ph type="title"/>
          </p:nvPr>
        </p:nvSpPr>
        <p:spPr/>
        <p:txBody>
          <a:bodyPr/>
          <a:lstStyle/>
          <a:p>
            <a:r>
              <a:rPr lang="en-US" sz="3200" b="1" dirty="0">
                <a:solidFill>
                  <a:srgbClr val="00B0F0"/>
                </a:solidFill>
              </a:rPr>
              <a:t>Proponents argue that the icons represent the history of America</a:t>
            </a:r>
            <a:endParaRPr lang="en-US" b="1" dirty="0">
              <a:solidFill>
                <a:srgbClr val="00B0F0"/>
              </a:solidFill>
            </a:endParaRPr>
          </a:p>
        </p:txBody>
      </p:sp>
      <p:sp>
        <p:nvSpPr>
          <p:cNvPr id="3" name="Content Placeholder 2">
            <a:extLst>
              <a:ext uri="{FF2B5EF4-FFF2-40B4-BE49-F238E27FC236}">
                <a16:creationId xmlns:a16="http://schemas.microsoft.com/office/drawing/2014/main" id="{9846B0E2-6025-4F41-AEE3-BA5F555B1C7C}"/>
              </a:ext>
            </a:extLst>
          </p:cNvPr>
          <p:cNvSpPr>
            <a:spLocks noGrp="1"/>
          </p:cNvSpPr>
          <p:nvPr>
            <p:ph sz="half" idx="1"/>
          </p:nvPr>
        </p:nvSpPr>
        <p:spPr>
          <a:xfrm>
            <a:off x="1104900" y="1600200"/>
            <a:ext cx="4461711" cy="4571999"/>
          </a:xfrm>
        </p:spPr>
        <p:txBody>
          <a:bodyPr/>
          <a:lstStyle/>
          <a:p>
            <a:r>
              <a:rPr lang="en-US" dirty="0"/>
              <a:t>Those in support view confederate statues as a rich conservation of Americas history. </a:t>
            </a:r>
          </a:p>
          <a:p>
            <a:r>
              <a:rPr lang="en-US" dirty="0"/>
              <a:t>That is true but the negative effects with which that history comes is enormous to ignore.</a:t>
            </a:r>
          </a:p>
          <a:p>
            <a:r>
              <a:rPr lang="en-US" dirty="0"/>
              <a:t>Confederate statues should be brough down to safeguard the democracy and equality that the country has already achieved.</a:t>
            </a:r>
          </a:p>
        </p:txBody>
      </p:sp>
      <p:pic>
        <p:nvPicPr>
          <p:cNvPr id="6" name="Content Placeholder 5">
            <a:extLst>
              <a:ext uri="{FF2B5EF4-FFF2-40B4-BE49-F238E27FC236}">
                <a16:creationId xmlns:a16="http://schemas.microsoft.com/office/drawing/2014/main" id="{92243C7D-E8F6-448B-902C-F32C366188A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94947" y="1812758"/>
            <a:ext cx="5392153" cy="4010526"/>
          </a:xfrm>
        </p:spPr>
      </p:pic>
    </p:spTree>
    <p:extLst>
      <p:ext uri="{BB962C8B-B14F-4D97-AF65-F5344CB8AC3E}">
        <p14:creationId xmlns:p14="http://schemas.microsoft.com/office/powerpoint/2010/main" val="361134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D88F6-60B5-4160-B54D-2BE8F6D619B3}"/>
              </a:ext>
            </a:extLst>
          </p:cNvPr>
          <p:cNvSpPr>
            <a:spLocks noGrp="1"/>
          </p:cNvSpPr>
          <p:nvPr>
            <p:ph type="title"/>
          </p:nvPr>
        </p:nvSpPr>
        <p:spPr/>
        <p:txBody>
          <a:bodyPr/>
          <a:lstStyle/>
          <a:p>
            <a:pPr algn="ctr"/>
            <a:r>
              <a:rPr lang="en-US" dirty="0">
                <a:solidFill>
                  <a:srgbClr val="0070C0"/>
                </a:solidFill>
              </a:rPr>
              <a:t>Works Cited</a:t>
            </a:r>
          </a:p>
        </p:txBody>
      </p:sp>
      <p:sp>
        <p:nvSpPr>
          <p:cNvPr id="3" name="Content Placeholder 2">
            <a:extLst>
              <a:ext uri="{FF2B5EF4-FFF2-40B4-BE49-F238E27FC236}">
                <a16:creationId xmlns:a16="http://schemas.microsoft.com/office/drawing/2014/main" id="{AE2DC6E9-BEA1-44CD-9A30-AEB00304F681}"/>
              </a:ext>
            </a:extLst>
          </p:cNvPr>
          <p:cNvSpPr>
            <a:spLocks noGrp="1"/>
          </p:cNvSpPr>
          <p:nvPr>
            <p:ph idx="1"/>
          </p:nvPr>
        </p:nvSpPr>
        <p:spPr>
          <a:xfrm>
            <a:off x="1104900" y="1600200"/>
            <a:ext cx="9982200" cy="5257800"/>
          </a:xfrm>
        </p:spPr>
        <p:txBody>
          <a:bodyPr>
            <a:normAutofit/>
          </a:bodyPr>
          <a:lstStyle/>
          <a:p>
            <a:r>
              <a:rPr lang="en-US" dirty="0"/>
              <a:t>Anastasia, Laura. "Monumental Battle: Why a push to remove Confederate monuments has sparked violence, protests, and heated debate." </a:t>
            </a:r>
            <a:r>
              <a:rPr lang="en-US" i="1" dirty="0"/>
              <a:t>Junior Scholastic/Current Events</a:t>
            </a:r>
            <a:r>
              <a:rPr lang="en-US" dirty="0"/>
              <a:t>, 18 Sept. 2017, p. 6+. </a:t>
            </a:r>
            <a:r>
              <a:rPr lang="en-US" i="1" dirty="0"/>
              <a:t>Opposing Viewpoints in Context</a:t>
            </a:r>
            <a:r>
              <a:rPr lang="en-US" dirty="0"/>
              <a:t>, http://link.galegroup.com/apps/doc/A512184675/OVIC?u=lincclin_ircc&amp;sid=OVIC&amp;xid=ddb881b7. Accessed 20 November. 2018.</a:t>
            </a:r>
          </a:p>
          <a:p>
            <a:r>
              <a:rPr lang="en-US" dirty="0"/>
              <a:t>Buffington, Melanie L. </a:t>
            </a:r>
            <a:r>
              <a:rPr lang="en-US"/>
              <a:t>"Contemporary culture wars: Challenging the legacy of the Confederacy." </a:t>
            </a:r>
            <a:r>
              <a:rPr lang="en-US" i="1"/>
              <a:t>Journal of Cultural Research in Art Education</a:t>
            </a:r>
            <a:r>
              <a:rPr lang="en-US"/>
              <a:t> 34 (2017).</a:t>
            </a:r>
            <a:endParaRPr lang="en-US" dirty="0"/>
          </a:p>
          <a:p>
            <a:r>
              <a:rPr lang="en-US" dirty="0"/>
              <a:t>Sawchuk, Stephen. "Are Confederate-Statue Controversies Teachable Moments? Efforts to remove Confederate statues stoke class discussions." </a:t>
            </a:r>
            <a:r>
              <a:rPr lang="en-US" i="1" dirty="0"/>
              <a:t>Education Week</a:t>
            </a:r>
            <a:r>
              <a:rPr lang="en-US" dirty="0"/>
              <a:t>, 21 June 2017, p. 1. </a:t>
            </a:r>
            <a:r>
              <a:rPr lang="en-US" i="1" dirty="0"/>
              <a:t>Opposing Viewpoints in Context</a:t>
            </a:r>
            <a:r>
              <a:rPr lang="en-US" dirty="0"/>
              <a:t>, http://link.galegroup.com/apps/doc/A497616055/OVIC?u=lincclin_ircc&amp;sid=OVIC&amp;xid=c10c8ed7. Accessed 20 November. 2018.</a:t>
            </a:r>
          </a:p>
          <a:p>
            <a:r>
              <a:rPr lang="en-US" dirty="0" err="1"/>
              <a:t>Suerth</a:t>
            </a:r>
            <a:r>
              <a:rPr lang="en-US" dirty="0"/>
              <a:t>, Jessica. Here are the Confederate memorials that will be removed after Charlottesville. 2017. Accessed at </a:t>
            </a:r>
            <a:r>
              <a:rPr lang="en-US" dirty="0">
                <a:hlinkClick r:id="rId2"/>
              </a:rPr>
              <a:t>https://edition.cnn.com/2017/08/15/us/confederate-memorial-removal-us-trnd/index.html</a:t>
            </a:r>
            <a:endParaRPr lang="en-US" dirty="0"/>
          </a:p>
          <a:p>
            <a:endParaRPr lang="en-US" dirty="0"/>
          </a:p>
          <a:p>
            <a:endParaRPr lang="en-US" dirty="0"/>
          </a:p>
        </p:txBody>
      </p:sp>
    </p:spTree>
    <p:extLst>
      <p:ext uri="{BB962C8B-B14F-4D97-AF65-F5344CB8AC3E}">
        <p14:creationId xmlns:p14="http://schemas.microsoft.com/office/powerpoint/2010/main" val="4406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239</TotalTime>
  <Words>802</Words>
  <Application>Microsoft Office PowerPoint</Application>
  <PresentationFormat>Widescreen</PresentationFormat>
  <Paragraphs>49</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Euphemia</vt:lpstr>
      <vt:lpstr>Plantagenet Cherokee</vt:lpstr>
      <vt:lpstr>Wingdings</vt:lpstr>
      <vt:lpstr>Academic Literature 16x9</vt:lpstr>
      <vt:lpstr>REMOVAL OF CONFEDERATE Statues and flags</vt:lpstr>
      <vt:lpstr>Confederate Statues</vt:lpstr>
      <vt:lpstr>Mixed feeling about confederate statues.</vt:lpstr>
      <vt:lpstr>1. Confederate statues extend racial inequality</vt:lpstr>
      <vt:lpstr>2. Confederate statutes encourage divisions among Americans</vt:lpstr>
      <vt:lpstr>3. Confederate statues remind Americans of the dark times in the history.</vt:lpstr>
      <vt:lpstr>Proponents argue that the icons represent the history of America</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CONFEDERATE Statues and flags</dc:title>
  <dc:creator>ANTONY OUMA</dc:creator>
  <cp:lastModifiedBy>ANTONY OUMA</cp:lastModifiedBy>
  <cp:revision>20</cp:revision>
  <dcterms:created xsi:type="dcterms:W3CDTF">2019-11-16T14:54:53Z</dcterms:created>
  <dcterms:modified xsi:type="dcterms:W3CDTF">2019-11-16T18:58:03Z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